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7"/>
  </p:notesMasterIdLst>
  <p:sldIdLst>
    <p:sldId id="340" r:id="rId2"/>
    <p:sldId id="358" r:id="rId3"/>
    <p:sldId id="369" r:id="rId4"/>
    <p:sldId id="370" r:id="rId5"/>
    <p:sldId id="359" r:id="rId6"/>
    <p:sldId id="360" r:id="rId7"/>
    <p:sldId id="371" r:id="rId8"/>
    <p:sldId id="372" r:id="rId9"/>
    <p:sldId id="361" r:id="rId10"/>
    <p:sldId id="362" r:id="rId11"/>
    <p:sldId id="346" r:id="rId12"/>
    <p:sldId id="347" r:id="rId13"/>
    <p:sldId id="348" r:id="rId14"/>
    <p:sldId id="349" r:id="rId15"/>
    <p:sldId id="35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76B9"/>
    <a:srgbClr val="B6D5AB"/>
    <a:srgbClr val="EA0000"/>
    <a:srgbClr val="77933C"/>
    <a:srgbClr val="FF3300"/>
    <a:srgbClr val="FF0000"/>
    <a:srgbClr val="CC0000"/>
    <a:srgbClr val="73BEF1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587" autoAdjust="0"/>
    <p:restoredTop sz="86353" autoAdjust="0"/>
  </p:normalViewPr>
  <p:slideViewPr>
    <p:cSldViewPr>
      <p:cViewPr varScale="1">
        <p:scale>
          <a:sx n="85" d="100"/>
          <a:sy n="85" d="100"/>
        </p:scale>
        <p:origin x="-2021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4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5 	</a:t>
            </a:r>
            <a:r>
              <a:rPr lang="en-US" sz="2400" dirty="0" smtClean="0"/>
              <a:t>Prepare the Balance Sheet and Income Statement columns of a work sheet.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6</a:t>
            </a:r>
            <a:r>
              <a:rPr lang="en-US" sz="2400" b="1" dirty="0" smtClean="0"/>
              <a:t> </a:t>
            </a:r>
            <a:r>
              <a:rPr lang="en-US" sz="2400" dirty="0" smtClean="0"/>
              <a:t>	Total and rule the work sheet.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7</a:t>
            </a:r>
            <a:r>
              <a:rPr lang="en-US" sz="2400" dirty="0" smtClean="0"/>
              <a:t> 	Apply the steps for finding errors on a work sheet.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19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and Correcting Errors on the Work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different kinds of errors may be made when preparing a work sheet.</a:t>
            </a:r>
          </a:p>
          <a:p>
            <a:r>
              <a:rPr lang="en-US" dirty="0" smtClean="0"/>
              <a:t>Three examples</a:t>
            </a:r>
          </a:p>
          <a:p>
            <a:pPr lvl="1"/>
            <a:r>
              <a:rPr lang="en-US" dirty="0" smtClean="0"/>
              <a:t>There may be errors in the accounting records.</a:t>
            </a:r>
          </a:p>
          <a:p>
            <a:pPr lvl="1"/>
            <a:r>
              <a:rPr lang="en-US" dirty="0" smtClean="0"/>
              <a:t>There may be errors in calculations.</a:t>
            </a:r>
          </a:p>
          <a:p>
            <a:pPr lvl="1"/>
            <a:r>
              <a:rPr lang="en-US" dirty="0" smtClean="0"/>
              <a:t>An amount may be entered in the wrong column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LO7</a:t>
            </a:r>
            <a:endParaRPr lang="en-US" dirty="0"/>
          </a:p>
        </p:txBody>
      </p:sp>
      <p:grpSp>
        <p:nvGrpSpPr>
          <p:cNvPr id="9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6-3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smtClean="0">
                <a:solidFill>
                  <a:srgbClr val="FF0000"/>
                </a:solidFill>
              </a:rPr>
              <a:t>1.	</a:t>
            </a:r>
            <a:r>
              <a:rPr lang="en-US" dirty="0" smtClean="0"/>
              <a:t>In </a:t>
            </a:r>
            <a:r>
              <a:rPr lang="en-US" dirty="0"/>
              <a:t>which Balance Sheet column is net income recorded on the work sheet?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1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Balance Sheet Credit column</a:t>
            </a:r>
            <a:endParaRPr lang="en-US" sz="3200" dirty="0" smtClean="0">
              <a:solidFill>
                <a:srgbClr val="000000"/>
              </a:solidFill>
              <a:latin typeface="MyriadPro-Regular"/>
              <a:ea typeface="Times New Roman"/>
              <a:cs typeface="MyriadPro-Regula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6-3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In </a:t>
            </a:r>
            <a:r>
              <a:rPr lang="en-US" dirty="0"/>
              <a:t>which Balance Sheet column is net loss recorded on the work sheet?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1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Balance Sheet Debit column</a:t>
            </a:r>
            <a:endParaRPr lang="en-US" sz="3200" dirty="0" smtClean="0">
              <a:solidFill>
                <a:srgbClr val="000000"/>
              </a:solidFill>
              <a:latin typeface="MyriadPro-Regular"/>
              <a:ea typeface="Times New Roman"/>
              <a:cs typeface="MyriadPro-Regula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6-3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What </a:t>
            </a:r>
            <a:r>
              <a:rPr lang="en-US" dirty="0"/>
              <a:t>is the first step in checking for arithmetic errors when two column </a:t>
            </a:r>
            <a:r>
              <a:rPr lang="en-US" dirty="0" smtClean="0"/>
              <a:t>totals are </a:t>
            </a:r>
            <a:r>
              <a:rPr lang="en-US" dirty="0"/>
              <a:t>not in balance?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1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152400" algn="l"/>
                <a:tab pos="304800" algn="l"/>
                <a:tab pos="3048000" algn="l"/>
                <a:tab pos="3200400" algn="l"/>
                <a:tab pos="457200" algn="l"/>
              </a:tabLst>
            </a:pPr>
            <a:r>
              <a:rPr lang="en-US" sz="3500" dirty="0" smtClean="0">
                <a:solidFill>
                  <a:srgbClr val="000000"/>
                </a:solidFill>
                <a:ea typeface="Times New Roman"/>
                <a:cs typeface="Times-Roman"/>
              </a:rPr>
              <a:t>Subtract the smaller total from the larger total to find the difference.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6-3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4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What </a:t>
            </a:r>
            <a:r>
              <a:rPr lang="en-US" dirty="0"/>
              <a:t>is one way to check for an error caused by transposed numbers?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1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>
                <a:tab pos="152400" algn="l"/>
                <a:tab pos="304800" algn="l"/>
                <a:tab pos="3048000" algn="l"/>
                <a:tab pos="3200400" algn="l"/>
                <a:tab pos="457200" algn="l"/>
              </a:tabLst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The difference between two column totals can be divided evenly by 9.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6-3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5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What </a:t>
            </a:r>
            <a:r>
              <a:rPr lang="en-US" dirty="0"/>
              <a:t>term is used to describe an error that occurs when numbers are moved to the right or left in an amount column?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1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Slide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Extending Balance Sheet Account Balances </a:t>
            </a:r>
            <a:br>
              <a:rPr lang="en-US" dirty="0" smtClean="0"/>
            </a:br>
            <a:r>
              <a:rPr lang="en-US" dirty="0" smtClean="0"/>
              <a:t>on a Work Sheet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financial statement that reports the value of a business’ assets, liabilities, and owner’s equity on a specific date is called a </a:t>
            </a:r>
            <a:r>
              <a:rPr lang="en-US" b="1" dirty="0" smtClean="0">
                <a:solidFill>
                  <a:srgbClr val="1376B9"/>
                </a:solidFill>
              </a:rPr>
              <a:t>balance sheet</a:t>
            </a:r>
            <a:r>
              <a:rPr lang="en-US" dirty="0" smtClean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14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5" name="Flowchart: Delay 14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Chapter 6_Page 1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057400"/>
            <a:ext cx="8229600" cy="344103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Extending Balance Sheet Account Balances </a:t>
            </a:r>
            <a:br>
              <a:rPr lang="en-US" dirty="0" smtClean="0"/>
            </a:br>
            <a:r>
              <a:rPr lang="en-US" dirty="0" smtClean="0"/>
              <a:t>on a Work Sheet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5" name="Flowchart: Delay 14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724400" y="1676400"/>
            <a:ext cx="4306388" cy="2240280"/>
            <a:chOff x="4724400" y="1676400"/>
            <a:chExt cx="4306388" cy="2240280"/>
          </a:xfrm>
        </p:grpSpPr>
        <p:grpSp>
          <p:nvGrpSpPr>
            <p:cNvPr id="47" name="Group 46"/>
            <p:cNvGrpSpPr/>
            <p:nvPr/>
          </p:nvGrpSpPr>
          <p:grpSpPr>
            <a:xfrm>
              <a:off x="4724400" y="1676400"/>
              <a:ext cx="4306388" cy="1850571"/>
              <a:chOff x="4724400" y="1676400"/>
              <a:chExt cx="4306388" cy="1850571"/>
            </a:xfrm>
          </p:grpSpPr>
          <p:sp>
            <p:nvSpPr>
              <p:cNvPr id="46" name="Freeform 45"/>
              <p:cNvSpPr/>
              <p:nvPr/>
            </p:nvSpPr>
            <p:spPr>
              <a:xfrm>
                <a:off x="8001000" y="1850571"/>
                <a:ext cx="838199" cy="1676400"/>
              </a:xfrm>
              <a:custGeom>
                <a:avLst/>
                <a:gdLst>
                  <a:gd name="connsiteX0" fmla="*/ 0 w 566057"/>
                  <a:gd name="connsiteY0" fmla="*/ 1665515 h 1676400"/>
                  <a:gd name="connsiteX1" fmla="*/ 566057 w 566057"/>
                  <a:gd name="connsiteY1" fmla="*/ 1676400 h 1676400"/>
                  <a:gd name="connsiteX2" fmla="*/ 566057 w 566057"/>
                  <a:gd name="connsiteY2" fmla="*/ 0 h 167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66057" h="1676400">
                    <a:moveTo>
                      <a:pt x="0" y="1665515"/>
                    </a:moveTo>
                    <a:lnTo>
                      <a:pt x="566057" y="1676400"/>
                    </a:lnTo>
                    <a:lnTo>
                      <a:pt x="566057" y="0"/>
                    </a:lnTo>
                  </a:path>
                </a:pathLst>
              </a:custGeom>
              <a:ln w="38100"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0" name="Group 29"/>
              <p:cNvGrpSpPr/>
              <p:nvPr/>
            </p:nvGrpSpPr>
            <p:grpSpPr>
              <a:xfrm>
                <a:off x="4724400" y="1676400"/>
                <a:ext cx="4306388" cy="400110"/>
                <a:chOff x="2499360" y="1409700"/>
                <a:chExt cx="4306388" cy="400110"/>
              </a:xfrm>
            </p:grpSpPr>
            <p:sp>
              <p:nvSpPr>
                <p:cNvPr id="32" name="TextBox 31"/>
                <p:cNvSpPr txBox="1"/>
                <p:nvPr/>
              </p:nvSpPr>
              <p:spPr>
                <a:xfrm>
                  <a:off x="2499360" y="1409700"/>
                  <a:ext cx="403623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rgbClr val="1376B9"/>
                      </a:solidFill>
                    </a:rPr>
                    <a:t>Debit Balances without Adjustments </a:t>
                  </a:r>
                  <a:endParaRPr lang="en-US" sz="2000" dirty="0">
                    <a:solidFill>
                      <a:srgbClr val="1376B9"/>
                    </a:solidFill>
                  </a:endParaRPr>
                </a:p>
              </p:txBody>
            </p:sp>
            <p:sp>
              <p:nvSpPr>
                <p:cNvPr id="34" name="Rectangle 9"/>
                <p:cNvSpPr>
                  <a:spLocks noChangeArrowheads="1"/>
                </p:cNvSpPr>
                <p:nvPr/>
              </p:nvSpPr>
              <p:spPr bwMode="auto">
                <a:xfrm>
                  <a:off x="6439988" y="141732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1</a:t>
                  </a:r>
                </a:p>
              </p:txBody>
            </p:sp>
          </p:grpSp>
        </p:grpSp>
        <p:sp>
          <p:nvSpPr>
            <p:cNvPr id="36" name="Left Bracket 35"/>
            <p:cNvSpPr/>
            <p:nvPr/>
          </p:nvSpPr>
          <p:spPr>
            <a:xfrm flipH="1">
              <a:off x="7696200" y="3276600"/>
              <a:ext cx="228600" cy="640080"/>
            </a:xfrm>
            <a:prstGeom prst="leftBracket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068016" y="4114800"/>
            <a:ext cx="6399584" cy="1783080"/>
            <a:chOff x="1068016" y="4114800"/>
            <a:chExt cx="6399584" cy="1783080"/>
          </a:xfrm>
        </p:grpSpPr>
        <p:grpSp>
          <p:nvGrpSpPr>
            <p:cNvPr id="20" name="Group 19"/>
            <p:cNvGrpSpPr/>
            <p:nvPr/>
          </p:nvGrpSpPr>
          <p:grpSpPr>
            <a:xfrm>
              <a:off x="1068016" y="4343400"/>
              <a:ext cx="6170984" cy="1554480"/>
              <a:chOff x="2456072" y="2971800"/>
              <a:chExt cx="6170984" cy="1554480"/>
            </a:xfrm>
          </p:grpSpPr>
          <p:grpSp>
            <p:nvGrpSpPr>
              <p:cNvPr id="21" name="Group 22"/>
              <p:cNvGrpSpPr/>
              <p:nvPr/>
            </p:nvGrpSpPr>
            <p:grpSpPr>
              <a:xfrm>
                <a:off x="5758351" y="2971800"/>
                <a:ext cx="2868705" cy="1554480"/>
                <a:chOff x="1795951" y="1828800"/>
                <a:chExt cx="2868705" cy="1554480"/>
              </a:xfrm>
            </p:grpSpPr>
            <p:cxnSp>
              <p:nvCxnSpPr>
                <p:cNvPr id="23" name="Straight Arrow Connector 22"/>
                <p:cNvCxnSpPr>
                  <a:endCxn id="37" idx="1"/>
                </p:cNvCxnSpPr>
                <p:nvPr/>
              </p:nvCxnSpPr>
              <p:spPr>
                <a:xfrm flipV="1">
                  <a:off x="1997656" y="1828800"/>
                  <a:ext cx="2667000" cy="137160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Rectangle 7"/>
                <p:cNvSpPr>
                  <a:spLocks noChangeArrowheads="1"/>
                </p:cNvSpPr>
                <p:nvPr/>
              </p:nvSpPr>
              <p:spPr bwMode="auto">
                <a:xfrm>
                  <a:off x="1795951" y="301752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2</a:t>
                  </a:r>
                </a:p>
              </p:txBody>
            </p:sp>
          </p:grpSp>
          <p:sp>
            <p:nvSpPr>
              <p:cNvPr id="22" name="Rectangle 21"/>
              <p:cNvSpPr/>
              <p:nvPr/>
            </p:nvSpPr>
            <p:spPr>
              <a:xfrm>
                <a:off x="2456072" y="4152900"/>
                <a:ext cx="32753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1376B9"/>
                    </a:solidFill>
                  </a:rPr>
                  <a:t>Debit Balances with Adjustments</a:t>
                </a:r>
                <a:endParaRPr lang="en-US" dirty="0">
                  <a:solidFill>
                    <a:srgbClr val="1376B9"/>
                  </a:solidFill>
                </a:endParaRPr>
              </a:p>
            </p:txBody>
          </p:sp>
        </p:grpSp>
        <p:sp>
          <p:nvSpPr>
            <p:cNvPr id="37" name="Left Bracket 36"/>
            <p:cNvSpPr/>
            <p:nvPr/>
          </p:nvSpPr>
          <p:spPr>
            <a:xfrm>
              <a:off x="7239000" y="4114800"/>
              <a:ext cx="228600" cy="457200"/>
            </a:xfrm>
            <a:prstGeom prst="leftBracket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603915" y="4572000"/>
            <a:ext cx="6473285" cy="1779032"/>
            <a:chOff x="1603915" y="4572000"/>
            <a:chExt cx="6473285" cy="1779032"/>
          </a:xfrm>
        </p:grpSpPr>
        <p:grpSp>
          <p:nvGrpSpPr>
            <p:cNvPr id="25" name="Group 24"/>
            <p:cNvGrpSpPr/>
            <p:nvPr/>
          </p:nvGrpSpPr>
          <p:grpSpPr>
            <a:xfrm>
              <a:off x="1603915" y="4800600"/>
              <a:ext cx="6244685" cy="1550432"/>
              <a:chOff x="4971955" y="2971800"/>
              <a:chExt cx="6244685" cy="1550432"/>
            </a:xfrm>
          </p:grpSpPr>
          <p:grpSp>
            <p:nvGrpSpPr>
              <p:cNvPr id="26" name="Group 31"/>
              <p:cNvGrpSpPr/>
              <p:nvPr/>
            </p:nvGrpSpPr>
            <p:grpSpPr>
              <a:xfrm>
                <a:off x="8666180" y="2971800"/>
                <a:ext cx="2550460" cy="1546860"/>
                <a:chOff x="4017980" y="1752600"/>
                <a:chExt cx="2550460" cy="1546860"/>
              </a:xfrm>
            </p:grpSpPr>
            <p:cxnSp>
              <p:nvCxnSpPr>
                <p:cNvPr id="28" name="Straight Arrow Connector 27"/>
                <p:cNvCxnSpPr/>
                <p:nvPr/>
              </p:nvCxnSpPr>
              <p:spPr>
                <a:xfrm flipV="1">
                  <a:off x="4206240" y="1752600"/>
                  <a:ext cx="2362200" cy="137160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Rectangle 7"/>
                <p:cNvSpPr>
                  <a:spLocks noChangeArrowheads="1"/>
                </p:cNvSpPr>
                <p:nvPr/>
              </p:nvSpPr>
              <p:spPr bwMode="auto">
                <a:xfrm>
                  <a:off x="4017980" y="293370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3</a:t>
                  </a:r>
                </a:p>
              </p:txBody>
            </p:sp>
          </p:grpSp>
          <p:sp>
            <p:nvSpPr>
              <p:cNvPr id="27" name="Rectangle 26"/>
              <p:cNvSpPr/>
              <p:nvPr/>
            </p:nvSpPr>
            <p:spPr>
              <a:xfrm>
                <a:off x="4971955" y="4152900"/>
                <a:ext cx="36538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1376B9"/>
                    </a:solidFill>
                  </a:rPr>
                  <a:t>Credit Balances without Adjustments</a:t>
                </a:r>
                <a:endParaRPr lang="en-US" dirty="0">
                  <a:solidFill>
                    <a:srgbClr val="1376B9"/>
                  </a:solidFill>
                </a:endParaRPr>
              </a:p>
            </p:txBody>
          </p:sp>
        </p:grpSp>
        <p:sp>
          <p:nvSpPr>
            <p:cNvPr id="38" name="Left Bracket 37"/>
            <p:cNvSpPr/>
            <p:nvPr/>
          </p:nvSpPr>
          <p:spPr>
            <a:xfrm>
              <a:off x="7848600" y="4572000"/>
              <a:ext cx="228600" cy="640080"/>
            </a:xfrm>
            <a:prstGeom prst="leftBracket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Extending Income Statement Account Balances on a Work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financial statement showing the revenue and expenses for a fiscal period is called an </a:t>
            </a:r>
            <a:r>
              <a:rPr lang="en-US" b="1" dirty="0" smtClean="0">
                <a:solidFill>
                  <a:srgbClr val="1376B9"/>
                </a:solidFill>
              </a:rPr>
              <a:t>income statement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5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Chapter 6_Page 1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1936050"/>
            <a:ext cx="7315200" cy="3854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Extending Income Statement Account Balances on a Work 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46"/>
          <p:cNvGrpSpPr/>
          <p:nvPr/>
        </p:nvGrpSpPr>
        <p:grpSpPr>
          <a:xfrm>
            <a:off x="6886192" y="1600200"/>
            <a:ext cx="1915996" cy="1981200"/>
            <a:chOff x="7114792" y="1676400"/>
            <a:chExt cx="1915996" cy="1981200"/>
          </a:xfrm>
        </p:grpSpPr>
        <p:sp>
          <p:nvSpPr>
            <p:cNvPr id="19" name="Freeform 18"/>
            <p:cNvSpPr/>
            <p:nvPr/>
          </p:nvSpPr>
          <p:spPr>
            <a:xfrm>
              <a:off x="7162800" y="1850570"/>
              <a:ext cx="1676399" cy="1807030"/>
            </a:xfrm>
            <a:custGeom>
              <a:avLst/>
              <a:gdLst>
                <a:gd name="connsiteX0" fmla="*/ 0 w 566057"/>
                <a:gd name="connsiteY0" fmla="*/ 1665515 h 1676400"/>
                <a:gd name="connsiteX1" fmla="*/ 566057 w 566057"/>
                <a:gd name="connsiteY1" fmla="*/ 1676400 h 1676400"/>
                <a:gd name="connsiteX2" fmla="*/ 566057 w 566057"/>
                <a:gd name="connsiteY2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057" h="1676400">
                  <a:moveTo>
                    <a:pt x="0" y="1665515"/>
                  </a:moveTo>
                  <a:lnTo>
                    <a:pt x="566057" y="1676400"/>
                  </a:lnTo>
                  <a:lnTo>
                    <a:pt x="566057" y="0"/>
                  </a:lnTo>
                </a:path>
              </a:pathLst>
            </a:custGeom>
            <a:ln w="38100">
              <a:solidFill>
                <a:srgbClr val="00B0F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0" name="Group 29"/>
            <p:cNvGrpSpPr/>
            <p:nvPr/>
          </p:nvGrpSpPr>
          <p:grpSpPr>
            <a:xfrm>
              <a:off x="7114792" y="1676400"/>
              <a:ext cx="1915996" cy="400110"/>
              <a:chOff x="4889752" y="1409700"/>
              <a:chExt cx="1915996" cy="400110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4889752" y="1409700"/>
                <a:ext cx="164820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1376B9"/>
                    </a:solidFill>
                  </a:rPr>
                  <a:t>Sales Balance</a:t>
                </a:r>
                <a:endParaRPr lang="en-US" sz="2000" dirty="0">
                  <a:solidFill>
                    <a:srgbClr val="1376B9"/>
                  </a:solidFill>
                </a:endParaRPr>
              </a:p>
            </p:txBody>
          </p:sp>
          <p:sp>
            <p:nvSpPr>
              <p:cNvPr id="22" name="Rectangle 9"/>
              <p:cNvSpPr>
                <a:spLocks noChangeArrowheads="1"/>
              </p:cNvSpPr>
              <p:nvPr/>
            </p:nvSpPr>
            <p:spPr bwMode="auto">
              <a:xfrm>
                <a:off x="6439988" y="14173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3177512" y="4495800"/>
            <a:ext cx="2644168" cy="1981200"/>
            <a:chOff x="3177512" y="4495800"/>
            <a:chExt cx="2644168" cy="1981200"/>
          </a:xfrm>
        </p:grpSpPr>
        <p:grpSp>
          <p:nvGrpSpPr>
            <p:cNvPr id="52" name="Group 51"/>
            <p:cNvGrpSpPr/>
            <p:nvPr/>
          </p:nvGrpSpPr>
          <p:grpSpPr>
            <a:xfrm>
              <a:off x="5181600" y="4495800"/>
              <a:ext cx="640080" cy="1554480"/>
              <a:chOff x="5181600" y="4495800"/>
              <a:chExt cx="640080" cy="1554480"/>
            </a:xfrm>
          </p:grpSpPr>
          <p:cxnSp>
            <p:nvCxnSpPr>
              <p:cNvPr id="47" name="Straight Arrow Connector 46"/>
              <p:cNvCxnSpPr/>
              <p:nvPr/>
            </p:nvCxnSpPr>
            <p:spPr>
              <a:xfrm flipH="1">
                <a:off x="5181600" y="4495800"/>
                <a:ext cx="640080" cy="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H="1">
                <a:off x="5181600" y="4853940"/>
                <a:ext cx="640080" cy="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5181600" y="4495800"/>
                <a:ext cx="0" cy="1554480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24"/>
            <p:cNvGrpSpPr/>
            <p:nvPr/>
          </p:nvGrpSpPr>
          <p:grpSpPr>
            <a:xfrm>
              <a:off x="3177512" y="5791200"/>
              <a:ext cx="2186968" cy="685800"/>
              <a:chOff x="10660352" y="4114800"/>
              <a:chExt cx="2186968" cy="68580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10660352" y="4154269"/>
                <a:ext cx="183736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1376B9"/>
                    </a:solidFill>
                  </a:rPr>
                  <a:t>Expense Balances</a:t>
                </a:r>
                <a:br>
                  <a:rPr lang="en-US" dirty="0" smtClean="0">
                    <a:solidFill>
                      <a:srgbClr val="1376B9"/>
                    </a:solidFill>
                  </a:rPr>
                </a:br>
                <a:r>
                  <a:rPr lang="en-US" dirty="0" smtClean="0">
                    <a:solidFill>
                      <a:srgbClr val="1376B9"/>
                    </a:solidFill>
                  </a:rPr>
                  <a:t>with Adjustments</a:t>
                </a:r>
                <a:endParaRPr lang="en-US" dirty="0">
                  <a:solidFill>
                    <a:srgbClr val="1376B9"/>
                  </a:solidFill>
                </a:endParaRPr>
              </a:p>
            </p:txBody>
          </p:sp>
          <p:sp>
            <p:nvSpPr>
              <p:cNvPr id="36" name="Rectangle 7"/>
              <p:cNvSpPr>
                <a:spLocks noChangeArrowheads="1"/>
              </p:cNvSpPr>
              <p:nvPr/>
            </p:nvSpPr>
            <p:spPr bwMode="auto">
              <a:xfrm>
                <a:off x="12481560" y="4114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6324600" y="3779520"/>
            <a:ext cx="2474068" cy="2697480"/>
            <a:chOff x="6324600" y="3779520"/>
            <a:chExt cx="2474068" cy="2697480"/>
          </a:xfrm>
        </p:grpSpPr>
        <p:cxnSp>
          <p:nvCxnSpPr>
            <p:cNvPr id="28" name="Straight Arrow Connector 27"/>
            <p:cNvCxnSpPr/>
            <p:nvPr/>
          </p:nvCxnSpPr>
          <p:spPr>
            <a:xfrm flipH="1" flipV="1">
              <a:off x="8610600" y="3779520"/>
              <a:ext cx="0" cy="22860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8432908" y="57912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637020" y="5830669"/>
              <a:ext cx="2156488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1376B9"/>
                  </a:solidFill>
                </a:rPr>
                <a:t>Expense Balances</a:t>
              </a:r>
              <a:br>
                <a:rPr lang="en-US" dirty="0" smtClean="0">
                  <a:solidFill>
                    <a:srgbClr val="1376B9"/>
                  </a:solidFill>
                </a:rPr>
              </a:br>
              <a:r>
                <a:rPr lang="en-US" dirty="0" smtClean="0">
                  <a:solidFill>
                    <a:srgbClr val="1376B9"/>
                  </a:solidFill>
                </a:rPr>
                <a:t>without Adjustments</a:t>
              </a:r>
              <a:endParaRPr lang="en-US" dirty="0">
                <a:solidFill>
                  <a:srgbClr val="1376B9"/>
                </a:solidFill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6324600" y="3787140"/>
              <a:ext cx="2286000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6324600" y="3964940"/>
              <a:ext cx="2286000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6324600" y="4142740"/>
              <a:ext cx="2286000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6324600" y="4320540"/>
              <a:ext cx="2286000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6324600" y="4684060"/>
              <a:ext cx="2286000" cy="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Recording Net Income and Totaling and Ruling a Work Sheet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difference between total revenue and total expenses when total revenue is greater is called </a:t>
            </a:r>
            <a:r>
              <a:rPr lang="en-US" b="1" dirty="0" smtClean="0">
                <a:solidFill>
                  <a:srgbClr val="1376B9"/>
                </a:solidFill>
              </a:rPr>
              <a:t>net income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  <p:grpSp>
        <p:nvGrpSpPr>
          <p:cNvPr id="9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 descr="Chapter 6_Page 1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1670" y="1371600"/>
            <a:ext cx="6400800" cy="45600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Recording Net Income and Totaling and Ruling a Work Sheet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  <p:grpSp>
        <p:nvGrpSpPr>
          <p:cNvPr id="4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248401" y="2857500"/>
            <a:ext cx="2819399" cy="2476500"/>
            <a:chOff x="3874672" y="4152900"/>
            <a:chExt cx="2819399" cy="2476500"/>
          </a:xfrm>
        </p:grpSpPr>
        <p:sp>
          <p:nvSpPr>
            <p:cNvPr id="14" name="Rectangle 13"/>
            <p:cNvSpPr/>
            <p:nvPr/>
          </p:nvSpPr>
          <p:spPr>
            <a:xfrm>
              <a:off x="5600502" y="4152900"/>
              <a:ext cx="109356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Single Rule</a:t>
              </a:r>
              <a:endParaRPr lang="en-US" sz="1600" dirty="0"/>
            </a:p>
          </p:txBody>
        </p:sp>
        <p:grpSp>
          <p:nvGrpSpPr>
            <p:cNvPr id="13" name="Group 22"/>
            <p:cNvGrpSpPr/>
            <p:nvPr/>
          </p:nvGrpSpPr>
          <p:grpSpPr>
            <a:xfrm>
              <a:off x="3874672" y="4160520"/>
              <a:ext cx="1762124" cy="2468880"/>
              <a:chOff x="-87728" y="3017520"/>
              <a:chExt cx="1762124" cy="2468880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 flipH="1">
                <a:off x="-87728" y="3200400"/>
                <a:ext cx="1600199" cy="22860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1308636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2991589" y="5867400"/>
            <a:ext cx="1905000" cy="487680"/>
            <a:chOff x="3215640" y="4038600"/>
            <a:chExt cx="1905000" cy="487680"/>
          </a:xfrm>
        </p:grpSpPr>
        <p:grpSp>
          <p:nvGrpSpPr>
            <p:cNvPr id="18" name="Group 22"/>
            <p:cNvGrpSpPr/>
            <p:nvPr/>
          </p:nvGrpSpPr>
          <p:grpSpPr>
            <a:xfrm>
              <a:off x="4358640" y="4038600"/>
              <a:ext cx="762000" cy="487680"/>
              <a:chOff x="396240" y="2895600"/>
              <a:chExt cx="762000" cy="487680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 flipV="1">
                <a:off x="701040" y="2895600"/>
                <a:ext cx="457200" cy="3048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7"/>
              <p:cNvSpPr>
                <a:spLocks noChangeArrowheads="1"/>
              </p:cNvSpPr>
              <p:nvPr/>
            </p:nvSpPr>
            <p:spPr bwMode="auto">
              <a:xfrm>
                <a:off x="396240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7</a:t>
                </a: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3215640" y="4162425"/>
              <a:ext cx="119936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Double Rule</a:t>
              </a:r>
              <a:endParaRPr lang="en-US" sz="160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896589" y="5581650"/>
            <a:ext cx="2129862" cy="775335"/>
            <a:chOff x="4368165" y="3781425"/>
            <a:chExt cx="2129862" cy="775335"/>
          </a:xfrm>
        </p:grpSpPr>
        <p:grpSp>
          <p:nvGrpSpPr>
            <p:cNvPr id="28" name="Group 22"/>
            <p:cNvGrpSpPr/>
            <p:nvPr/>
          </p:nvGrpSpPr>
          <p:grpSpPr>
            <a:xfrm>
              <a:off x="4368165" y="3781425"/>
              <a:ext cx="1476375" cy="775335"/>
              <a:chOff x="405765" y="2638425"/>
              <a:chExt cx="1476375" cy="775335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>
                <a:off x="891540" y="2638425"/>
                <a:ext cx="990600" cy="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405765" y="30480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  <p:sp>
          <p:nvSpPr>
            <p:cNvPr id="29" name="Rectangle 28"/>
            <p:cNvSpPr/>
            <p:nvPr/>
          </p:nvSpPr>
          <p:spPr>
            <a:xfrm>
              <a:off x="4724400" y="4195346"/>
              <a:ext cx="177362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Extend Net Income</a:t>
              </a:r>
              <a:endParaRPr lang="en-US" sz="1600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33400" y="5572125"/>
            <a:ext cx="4286989" cy="782955"/>
            <a:chOff x="513611" y="5572125"/>
            <a:chExt cx="4286989" cy="782955"/>
          </a:xfrm>
        </p:grpSpPr>
        <p:cxnSp>
          <p:nvCxnSpPr>
            <p:cNvPr id="46" name="Straight Arrow Connector 45"/>
            <p:cNvCxnSpPr/>
            <p:nvPr/>
          </p:nvCxnSpPr>
          <p:spPr>
            <a:xfrm flipV="1">
              <a:off x="1828800" y="5572125"/>
              <a:ext cx="2971800" cy="600075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/>
            <p:cNvGrpSpPr/>
            <p:nvPr/>
          </p:nvGrpSpPr>
          <p:grpSpPr>
            <a:xfrm>
              <a:off x="513611" y="5638800"/>
              <a:ext cx="1519024" cy="716280"/>
              <a:chOff x="3205376" y="3810000"/>
              <a:chExt cx="1519024" cy="716280"/>
            </a:xfrm>
          </p:grpSpPr>
          <p:grpSp>
            <p:nvGrpSpPr>
              <p:cNvPr id="33" name="Group 22"/>
              <p:cNvGrpSpPr/>
              <p:nvPr/>
            </p:nvGrpSpPr>
            <p:grpSpPr>
              <a:xfrm>
                <a:off x="4063365" y="3810000"/>
                <a:ext cx="661035" cy="716280"/>
                <a:chOff x="100965" y="2667000"/>
                <a:chExt cx="661035" cy="716280"/>
              </a:xfrm>
            </p:grpSpPr>
            <p:cxnSp>
              <p:nvCxnSpPr>
                <p:cNvPr id="35" name="Straight Arrow Connector 34"/>
                <p:cNvCxnSpPr/>
                <p:nvPr/>
              </p:nvCxnSpPr>
              <p:spPr>
                <a:xfrm flipH="1" flipV="1">
                  <a:off x="100965" y="2667000"/>
                  <a:ext cx="457200" cy="504825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Rectangle 7"/>
                <p:cNvSpPr>
                  <a:spLocks noChangeArrowheads="1"/>
                </p:cNvSpPr>
                <p:nvPr/>
              </p:nvSpPr>
              <p:spPr bwMode="auto">
                <a:xfrm>
                  <a:off x="396240" y="301752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3</a:t>
                  </a:r>
                </a:p>
              </p:txBody>
            </p:sp>
          </p:grpSp>
          <p:sp>
            <p:nvSpPr>
              <p:cNvPr id="34" name="Rectangle 33"/>
              <p:cNvSpPr/>
              <p:nvPr/>
            </p:nvSpPr>
            <p:spPr>
              <a:xfrm>
                <a:off x="3205376" y="4162425"/>
                <a:ext cx="115326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Net Income</a:t>
                </a:r>
                <a:endParaRPr lang="en-US" sz="1600" dirty="0"/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6934200" y="5293660"/>
            <a:ext cx="2084169" cy="381000"/>
            <a:chOff x="4560471" y="4152900"/>
            <a:chExt cx="2084169" cy="381000"/>
          </a:xfrm>
        </p:grpSpPr>
        <p:sp>
          <p:nvSpPr>
            <p:cNvPr id="54" name="Rectangle 53"/>
            <p:cNvSpPr/>
            <p:nvPr/>
          </p:nvSpPr>
          <p:spPr>
            <a:xfrm>
              <a:off x="5551071" y="4152900"/>
              <a:ext cx="109356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Single Rule</a:t>
              </a:r>
              <a:endParaRPr lang="en-US" sz="1600" dirty="0"/>
            </a:p>
          </p:txBody>
        </p:sp>
        <p:grpSp>
          <p:nvGrpSpPr>
            <p:cNvPr id="55" name="Group 22"/>
            <p:cNvGrpSpPr/>
            <p:nvPr/>
          </p:nvGrpSpPr>
          <p:grpSpPr>
            <a:xfrm>
              <a:off x="4560471" y="4160520"/>
              <a:ext cx="1051560" cy="373380"/>
              <a:chOff x="598071" y="3017520"/>
              <a:chExt cx="1051560" cy="373380"/>
            </a:xfrm>
          </p:grpSpPr>
          <p:cxnSp>
            <p:nvCxnSpPr>
              <p:cNvPr id="56" name="Straight Arrow Connector 55"/>
              <p:cNvCxnSpPr/>
              <p:nvPr/>
            </p:nvCxnSpPr>
            <p:spPr>
              <a:xfrm flipH="1">
                <a:off x="598071" y="3200400"/>
                <a:ext cx="914402" cy="1905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Rectangle 7"/>
              <p:cNvSpPr>
                <a:spLocks noChangeArrowheads="1"/>
              </p:cNvSpPr>
              <p:nvPr/>
            </p:nvSpPr>
            <p:spPr bwMode="auto">
              <a:xfrm>
                <a:off x="1283871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5</a:t>
                </a:r>
              </a:p>
            </p:txBody>
          </p:sp>
        </p:grpSp>
      </p:grpSp>
      <p:grpSp>
        <p:nvGrpSpPr>
          <p:cNvPr id="62" name="Group 61"/>
          <p:cNvGrpSpPr/>
          <p:nvPr/>
        </p:nvGrpSpPr>
        <p:grpSpPr>
          <a:xfrm>
            <a:off x="6845720" y="4686300"/>
            <a:ext cx="1536280" cy="744855"/>
            <a:chOff x="6858000" y="4703445"/>
            <a:chExt cx="1536280" cy="744855"/>
          </a:xfrm>
        </p:grpSpPr>
        <p:cxnSp>
          <p:nvCxnSpPr>
            <p:cNvPr id="60" name="Straight Arrow Connector 59"/>
            <p:cNvCxnSpPr/>
            <p:nvPr/>
          </p:nvCxnSpPr>
          <p:spPr>
            <a:xfrm flipH="1">
              <a:off x="6858000" y="4876800"/>
              <a:ext cx="762000" cy="571500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Group 36"/>
            <p:cNvGrpSpPr/>
            <p:nvPr/>
          </p:nvGrpSpPr>
          <p:grpSpPr>
            <a:xfrm>
              <a:off x="7391400" y="4703445"/>
              <a:ext cx="1002880" cy="373380"/>
              <a:chOff x="4387215" y="4152900"/>
              <a:chExt cx="1002880" cy="373380"/>
            </a:xfrm>
          </p:grpSpPr>
          <p:sp>
            <p:nvSpPr>
              <p:cNvPr id="41" name="Rectangle 7"/>
              <p:cNvSpPr>
                <a:spLocks noChangeArrowheads="1"/>
              </p:cNvSpPr>
              <p:nvPr/>
            </p:nvSpPr>
            <p:spPr bwMode="auto">
              <a:xfrm>
                <a:off x="4387215" y="4160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4724400" y="4152900"/>
                <a:ext cx="66569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Totals</a:t>
                </a:r>
                <a:endParaRPr lang="en-US" sz="1600" dirty="0"/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6827790" y="5798820"/>
            <a:ext cx="1536280" cy="373380"/>
            <a:chOff x="6858000" y="4703445"/>
            <a:chExt cx="1536280" cy="373380"/>
          </a:xfrm>
        </p:grpSpPr>
        <p:cxnSp>
          <p:nvCxnSpPr>
            <p:cNvPr id="64" name="Straight Arrow Connector 63"/>
            <p:cNvCxnSpPr/>
            <p:nvPr/>
          </p:nvCxnSpPr>
          <p:spPr>
            <a:xfrm flipH="1" flipV="1">
              <a:off x="6858000" y="4703445"/>
              <a:ext cx="762000" cy="173355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36"/>
            <p:cNvGrpSpPr/>
            <p:nvPr/>
          </p:nvGrpSpPr>
          <p:grpSpPr>
            <a:xfrm>
              <a:off x="7391400" y="4703445"/>
              <a:ext cx="1002880" cy="373380"/>
              <a:chOff x="4387215" y="4152900"/>
              <a:chExt cx="1002880" cy="373380"/>
            </a:xfrm>
          </p:grpSpPr>
          <p:sp>
            <p:nvSpPr>
              <p:cNvPr id="66" name="Rectangle 7"/>
              <p:cNvSpPr>
                <a:spLocks noChangeArrowheads="1"/>
              </p:cNvSpPr>
              <p:nvPr/>
            </p:nvSpPr>
            <p:spPr bwMode="auto">
              <a:xfrm>
                <a:off x="4387215" y="4160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6</a:t>
                </a: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724400" y="4152900"/>
                <a:ext cx="66569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Totals</a:t>
                </a:r>
                <a:endParaRPr lang="en-US" sz="1600" dirty="0"/>
              </a:p>
            </p:txBody>
          </p: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Calculating and Recording a Net Loss </a:t>
            </a:r>
            <a:br>
              <a:rPr lang="en-US" dirty="0" smtClean="0"/>
            </a:br>
            <a:r>
              <a:rPr lang="en-US" dirty="0" smtClean="0"/>
              <a:t>on a Work Sheet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difference between total revenue and total expenses when total expenses are greater is called a </a:t>
            </a:r>
            <a:r>
              <a:rPr lang="en-US" b="1" dirty="0" smtClean="0">
                <a:solidFill>
                  <a:srgbClr val="1376B9"/>
                </a:solidFill>
              </a:rPr>
              <a:t>net loss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  <p:grpSp>
        <p:nvGrpSpPr>
          <p:cNvPr id="4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pter 6_Page 1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743200"/>
            <a:ext cx="8229600" cy="21005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Calculating and Recording a Net Loss </a:t>
            </a:r>
            <a:br>
              <a:rPr lang="en-US" dirty="0" smtClean="0"/>
            </a:br>
            <a:r>
              <a:rPr lang="en-US" dirty="0" smtClean="0"/>
              <a:t>on a Work Sheet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91200" y="4114800"/>
            <a:ext cx="1876623" cy="1314450"/>
            <a:chOff x="4368165" y="3242310"/>
            <a:chExt cx="1876623" cy="1314450"/>
          </a:xfrm>
        </p:grpSpPr>
        <p:grpSp>
          <p:nvGrpSpPr>
            <p:cNvPr id="16" name="Group 22"/>
            <p:cNvGrpSpPr/>
            <p:nvPr/>
          </p:nvGrpSpPr>
          <p:grpSpPr>
            <a:xfrm>
              <a:off x="4368165" y="3242310"/>
              <a:ext cx="851535" cy="1314450"/>
              <a:chOff x="405765" y="2099310"/>
              <a:chExt cx="851535" cy="1314450"/>
            </a:xfrm>
          </p:grpSpPr>
          <p:cxnSp>
            <p:nvCxnSpPr>
              <p:cNvPr id="18" name="Straight Arrow Connector 17"/>
              <p:cNvCxnSpPr/>
              <p:nvPr/>
            </p:nvCxnSpPr>
            <p:spPr>
              <a:xfrm>
                <a:off x="891540" y="2099310"/>
                <a:ext cx="365760" cy="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405765" y="30480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4733925" y="4204871"/>
              <a:ext cx="151086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Extend Net Loss</a:t>
              </a:r>
              <a:endParaRPr lang="en-US" sz="16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62000" y="4114800"/>
            <a:ext cx="4724400" cy="1325880"/>
            <a:chOff x="785900" y="5038725"/>
            <a:chExt cx="4724400" cy="1325880"/>
          </a:xfrm>
        </p:grpSpPr>
        <p:cxnSp>
          <p:nvCxnSpPr>
            <p:cNvPr id="21" name="Straight Arrow Connector 20"/>
            <p:cNvCxnSpPr/>
            <p:nvPr/>
          </p:nvCxnSpPr>
          <p:spPr>
            <a:xfrm flipV="1">
              <a:off x="1828800" y="5038725"/>
              <a:ext cx="3681500" cy="1133476"/>
            </a:xfrm>
            <a:prstGeom prst="straightConnector1">
              <a:avLst/>
            </a:prstGeom>
            <a:ln w="38100"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31"/>
            <p:cNvGrpSpPr/>
            <p:nvPr/>
          </p:nvGrpSpPr>
          <p:grpSpPr>
            <a:xfrm>
              <a:off x="785900" y="5114925"/>
              <a:ext cx="1246735" cy="1249680"/>
              <a:chOff x="3477665" y="3286125"/>
              <a:chExt cx="1246735" cy="1249680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3934865" y="3286125"/>
                <a:ext cx="789535" cy="1249680"/>
                <a:chOff x="-27535" y="2143125"/>
                <a:chExt cx="789535" cy="1249680"/>
              </a:xfrm>
            </p:grpSpPr>
            <p:cxnSp>
              <p:nvCxnSpPr>
                <p:cNvPr id="25" name="Straight Arrow Connector 24"/>
                <p:cNvCxnSpPr/>
                <p:nvPr/>
              </p:nvCxnSpPr>
              <p:spPr>
                <a:xfrm flipH="1" flipV="1">
                  <a:off x="-27535" y="2143125"/>
                  <a:ext cx="585700" cy="1028701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Rectangle 7"/>
                <p:cNvSpPr>
                  <a:spLocks noChangeArrowheads="1"/>
                </p:cNvSpPr>
                <p:nvPr/>
              </p:nvSpPr>
              <p:spPr bwMode="auto">
                <a:xfrm>
                  <a:off x="396240" y="3027045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3</a:t>
                  </a:r>
                </a:p>
              </p:txBody>
            </p:sp>
          </p:grpSp>
          <p:sp>
            <p:nvSpPr>
              <p:cNvPr id="24" name="Rectangle 23"/>
              <p:cNvSpPr/>
              <p:nvPr/>
            </p:nvSpPr>
            <p:spPr>
              <a:xfrm>
                <a:off x="3477665" y="4171950"/>
                <a:ext cx="89050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Net Loss</a:t>
                </a:r>
                <a:endParaRPr lang="en-US" sz="1600" dirty="0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7182905" y="4343400"/>
            <a:ext cx="1675345" cy="1744980"/>
            <a:chOff x="7182905" y="4343400"/>
            <a:chExt cx="1675345" cy="1744980"/>
          </a:xfrm>
        </p:grpSpPr>
        <p:sp>
          <p:nvSpPr>
            <p:cNvPr id="47" name="Freeform 46"/>
            <p:cNvSpPr/>
            <p:nvPr/>
          </p:nvSpPr>
          <p:spPr>
            <a:xfrm>
              <a:off x="8010525" y="4343400"/>
              <a:ext cx="847725" cy="1533525"/>
            </a:xfrm>
            <a:custGeom>
              <a:avLst/>
              <a:gdLst>
                <a:gd name="connsiteX0" fmla="*/ 704850 w 1390650"/>
                <a:gd name="connsiteY0" fmla="*/ 0 h 1533525"/>
                <a:gd name="connsiteX1" fmla="*/ 1390650 w 1390650"/>
                <a:gd name="connsiteY1" fmla="*/ 0 h 1533525"/>
                <a:gd name="connsiteX2" fmla="*/ 1381125 w 1390650"/>
                <a:gd name="connsiteY2" fmla="*/ 1524000 h 1533525"/>
                <a:gd name="connsiteX3" fmla="*/ 0 w 1390650"/>
                <a:gd name="connsiteY3" fmla="*/ 1533525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650" h="1533525">
                  <a:moveTo>
                    <a:pt x="704850" y="0"/>
                  </a:moveTo>
                  <a:lnTo>
                    <a:pt x="1390650" y="0"/>
                  </a:lnTo>
                  <a:lnTo>
                    <a:pt x="1381125" y="1524000"/>
                  </a:lnTo>
                  <a:lnTo>
                    <a:pt x="0" y="1533525"/>
                  </a:lnTo>
                </a:path>
              </a:pathLst>
            </a:custGeom>
            <a:ln w="38100">
              <a:solidFill>
                <a:srgbClr val="00B0F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4" name="Group 36"/>
            <p:cNvGrpSpPr/>
            <p:nvPr/>
          </p:nvGrpSpPr>
          <p:grpSpPr>
            <a:xfrm>
              <a:off x="7182905" y="5715000"/>
              <a:ext cx="970495" cy="373380"/>
              <a:chOff x="3792005" y="4152900"/>
              <a:chExt cx="970495" cy="373380"/>
            </a:xfrm>
          </p:grpSpPr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4396740" y="4160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792005" y="4152900"/>
                <a:ext cx="66569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solidFill>
                      <a:srgbClr val="1376B9"/>
                    </a:solidFill>
                  </a:rPr>
                  <a:t>Totals</a:t>
                </a:r>
                <a:endParaRPr lang="en-US" sz="1600" dirty="0"/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7467600" y="1676400"/>
            <a:ext cx="1523999" cy="2514600"/>
            <a:chOff x="5170072" y="4152900"/>
            <a:chExt cx="1523999" cy="2514600"/>
          </a:xfrm>
        </p:grpSpPr>
        <p:sp>
          <p:nvSpPr>
            <p:cNvPr id="38" name="Rectangle 37"/>
            <p:cNvSpPr/>
            <p:nvPr/>
          </p:nvSpPr>
          <p:spPr>
            <a:xfrm>
              <a:off x="5600502" y="4152900"/>
              <a:ext cx="109356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1376B9"/>
                  </a:solidFill>
                </a:rPr>
                <a:t>Single Rule</a:t>
              </a:r>
              <a:endParaRPr lang="en-US" sz="1600" dirty="0"/>
            </a:p>
          </p:txBody>
        </p:sp>
        <p:grpSp>
          <p:nvGrpSpPr>
            <p:cNvPr id="39" name="Group 22"/>
            <p:cNvGrpSpPr/>
            <p:nvPr/>
          </p:nvGrpSpPr>
          <p:grpSpPr>
            <a:xfrm>
              <a:off x="5170072" y="4160520"/>
              <a:ext cx="466724" cy="2506980"/>
              <a:chOff x="1207672" y="3017520"/>
              <a:chExt cx="466724" cy="2506980"/>
            </a:xfrm>
          </p:grpSpPr>
          <p:cxnSp>
            <p:nvCxnSpPr>
              <p:cNvPr id="40" name="Straight Arrow Connector 39"/>
              <p:cNvCxnSpPr/>
              <p:nvPr/>
            </p:nvCxnSpPr>
            <p:spPr>
              <a:xfrm flipH="1">
                <a:off x="1207672" y="3200400"/>
                <a:ext cx="304800" cy="23241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Rectangle 7"/>
              <p:cNvSpPr>
                <a:spLocks noChangeArrowheads="1"/>
              </p:cNvSpPr>
              <p:nvPr/>
            </p:nvSpPr>
            <p:spPr bwMode="auto">
              <a:xfrm>
                <a:off x="1308636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3431</TotalTime>
  <Words>400</Words>
  <Application>Microsoft Office PowerPoint</Application>
  <PresentationFormat>On-screen Show (4:3)</PresentationFormat>
  <Paragraphs>116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Slide 1</vt:lpstr>
      <vt:lpstr>Extending Balance Sheet Account Balances  on a Work Sheet</vt:lpstr>
      <vt:lpstr>Extending Balance Sheet Account Balances  on a Work Sheet</vt:lpstr>
      <vt:lpstr>Extending Income Statement Account Balances on a Work Sheet</vt:lpstr>
      <vt:lpstr>Extending Income Statement Account Balances on a Work Sheet</vt:lpstr>
      <vt:lpstr>Recording Net Income and Totaling and Ruling a Work Sheet</vt:lpstr>
      <vt:lpstr>Recording Net Income and Totaling and Ruling a Work Sheet</vt:lpstr>
      <vt:lpstr>Calculating and Recording a Net Loss  on a Work Sheet</vt:lpstr>
      <vt:lpstr>Calculating and Recording a Net Loss  on a Work Sheet</vt:lpstr>
      <vt:lpstr>Finding and Correcting Errors on the Work Sheet</vt:lpstr>
      <vt:lpstr>Lesson 6-3 Audit Your Understanding</vt:lpstr>
      <vt:lpstr>Lesson 6-3 Audit Your Understanding</vt:lpstr>
      <vt:lpstr>Lesson 6-3 Audit Your Understanding</vt:lpstr>
      <vt:lpstr>Lesson 6-3 Audit Your Understanding</vt:lpstr>
      <vt:lpstr>Lesson 6-3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299</cp:revision>
  <dcterms:created xsi:type="dcterms:W3CDTF">2012-07-02T15:51:50Z</dcterms:created>
  <dcterms:modified xsi:type="dcterms:W3CDTF">2012-12-21T21:59:56Z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